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4630400" cy="8229600"/>
  <p:notesSz cx="8229600" cy="14630400"/>
  <p:embeddedFontLst>
    <p:embeddedFont>
      <p:font typeface="Arimo" panose="020B0604020202020204"/>
      <p:regular r:id="rId10"/>
    </p:embeddedFont>
    <p:embeddedFont>
      <p:font typeface="Syne"/>
      <p:regular r:id="rId11"/>
    </p:embeddedFont>
  </p:embeddedFontLst>
  <p:defaultTextStyle>
    <a:defPPr>
      <a:defRPr lang="hu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RO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7D74F-63F3-8C4F-A529-EFC5ECC6FC44}" type="datetimeFigureOut">
              <a:rPr lang="hu-RO" smtClean="0"/>
              <a:t>28.04.2026</a:t>
            </a:fld>
            <a:endParaRPr lang="hu-RO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RO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RO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RO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F2F72-1485-AF44-8D75-6D3F17FBF5A1}" type="slidenum">
              <a:rPr lang="hu-RO" smtClean="0"/>
              <a:t>‹#›</a:t>
            </a:fld>
            <a:endParaRPr lang="hu-RO"/>
          </a:p>
        </p:txBody>
      </p:sp>
    </p:spTree>
    <p:extLst>
      <p:ext uri="{BB962C8B-B14F-4D97-AF65-F5344CB8AC3E}">
        <p14:creationId xmlns:p14="http://schemas.microsoft.com/office/powerpoint/2010/main" val="3828101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84821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Vlagyimir Nabokov és a szinesztézia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615220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Egy irodalmi utazás a </a:t>
            </a:r>
            <a:r>
              <a:rPr lang="en-US" sz="1850" dirty="0">
                <a:solidFill>
                  <a:srgbClr val="806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szavak, színek és érzékek</a:t>
            </a:r>
            <a:r>
              <a:rPr lang="en-US" sz="18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határán — ahol a betűk hangot kapnak, a hangok pedig színessé válnak.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758" y="668774"/>
            <a:ext cx="5192435" cy="649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Mi a szinesztézia?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6258758" y="1622941"/>
            <a:ext cx="7599283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Érzékek találkozása a tudományban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258758" y="2190869"/>
            <a:ext cx="3697962" cy="3261479"/>
          </a:xfrm>
          <a:prstGeom prst="roundRect">
            <a:avLst>
              <a:gd name="adj" fmla="val 1015"/>
            </a:avLst>
          </a:prstGeom>
          <a:solidFill>
            <a:srgbClr val="2B2952"/>
          </a:solidFill>
          <a:ln/>
        </p:spPr>
      </p:sp>
      <p:sp>
        <p:nvSpPr>
          <p:cNvPr id="6" name="Text 3"/>
          <p:cNvSpPr/>
          <p:nvPr/>
        </p:nvSpPr>
        <p:spPr>
          <a:xfrm>
            <a:off x="6479381" y="2411492"/>
            <a:ext cx="2596158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Definíció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479381" y="2858095"/>
            <a:ext cx="3256717" cy="2373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szinesztézia egy neurológiai jelenség, amelyben az egyik érzékszervi inger automatikusan egy másik érzékszervi élményt vált ki — például a betűk vagy számok spontán színeket idéznek fel.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10160079" y="2190869"/>
            <a:ext cx="3697962" cy="3261479"/>
          </a:xfrm>
          <a:prstGeom prst="roundRect">
            <a:avLst>
              <a:gd name="adj" fmla="val 1015"/>
            </a:avLst>
          </a:prstGeom>
          <a:solidFill>
            <a:srgbClr val="2B2952"/>
          </a:solidFill>
          <a:ln/>
        </p:spPr>
      </p:sp>
      <p:sp>
        <p:nvSpPr>
          <p:cNvPr id="9" name="Text 6"/>
          <p:cNvSpPr/>
          <p:nvPr/>
        </p:nvSpPr>
        <p:spPr>
          <a:xfrm>
            <a:off x="10380702" y="2411492"/>
            <a:ext cx="2596158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Előfordulás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10380702" y="2858095"/>
            <a:ext cx="3256717" cy="1695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népesség kb. 4%-ánál fordul elő valamilyen formában. A leggyakoribb típus a „grafém–szín" szinesztézia, amelyben az írott karakterekhez szín társul.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258758" y="5655707"/>
            <a:ext cx="7599283" cy="1905119"/>
          </a:xfrm>
          <a:prstGeom prst="roundRect">
            <a:avLst>
              <a:gd name="adj" fmla="val 1738"/>
            </a:avLst>
          </a:prstGeom>
          <a:solidFill>
            <a:srgbClr val="2B2952"/>
          </a:solidFill>
          <a:ln/>
        </p:spPr>
      </p:sp>
      <p:sp>
        <p:nvSpPr>
          <p:cNvPr id="12" name="Text 9"/>
          <p:cNvSpPr/>
          <p:nvPr/>
        </p:nvSpPr>
        <p:spPr>
          <a:xfrm>
            <a:off x="6479381" y="5876330"/>
            <a:ext cx="3396020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Tudomány és művészet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6479381" y="6322933"/>
            <a:ext cx="7158038" cy="1017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Kandinszkij, Rimbaud és Liszt is szinesztetának tartotta magát. A jelenség az agy keresztkapcsolataira vezethető vissza, és az alkotói gondolkodásban különleges szerepet játszik.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71" y="845939"/>
            <a:ext cx="8398193" cy="653760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627513" y="1004054"/>
            <a:ext cx="1946553" cy="368022"/>
          </a:xfrm>
          <a:prstGeom prst="roundRect">
            <a:avLst>
              <a:gd name="adj" fmla="val 6708"/>
            </a:avLst>
          </a:prstGeom>
          <a:solidFill>
            <a:srgbClr val="0F004D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0862" y="1105733"/>
            <a:ext cx="164544" cy="16454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997678" y="1065728"/>
            <a:ext cx="1453039" cy="244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NABOKOV VILÁGA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9627513" y="1442680"/>
            <a:ext cx="4290536" cy="1814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Szinesztézia a gyermekkorban és a családban</a:t>
            </a:r>
            <a:endParaRPr lang="en-US" sz="3800" dirty="0"/>
          </a:p>
        </p:txBody>
      </p:sp>
      <p:sp>
        <p:nvSpPr>
          <p:cNvPr id="7" name="Text 3"/>
          <p:cNvSpPr/>
          <p:nvPr/>
        </p:nvSpPr>
        <p:spPr>
          <a:xfrm>
            <a:off x="9627513" y="3434239"/>
            <a:ext cx="4290536" cy="2141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Nabokov először </a:t>
            </a:r>
            <a:r>
              <a:rPr lang="en-US" sz="1600" b="1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öt-hat éves korában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fedezte fel különleges képességét, amikor észrevette, hogy az ábécéskocka betűi számára nem a „helyes" színűek. Anyja, Elena Ivanovna szintén szinesztéta volt — kettejük között élénk párbeszéd zajlott arról, melyik betűnek milyen árnyalata van.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9627513" y="5735241"/>
            <a:ext cx="4290536" cy="1529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Fia, Dmitri is örökölte a vonást, és a szinesztéziát </a:t>
            </a:r>
            <a:r>
              <a:rPr lang="en-US" sz="1600" dirty="0">
                <a:solidFill>
                  <a:srgbClr val="806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örökletes, genetikai jelenségként</a:t>
            </a: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élte meg a família. Nabokov számára ez nem rendellenesség volt, hanem a valóság gazdagabb megélésének módja.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56955"/>
            <a:ext cx="675298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Színek és betűk tánca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156698"/>
            <a:ext cx="554093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A </a:t>
            </a:r>
            <a:r>
              <a:rPr lang="en-US" sz="2200" b="1" dirty="0">
                <a:solidFill>
                  <a:srgbClr val="806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„színes hallás"</a:t>
            </a:r>
            <a:r>
              <a:rPr lang="en-US" sz="22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Nabokov műveiben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867620"/>
            <a:ext cx="1326237" cy="132623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7724" y="4493062"/>
            <a:ext cx="301430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„A" — skarlát és fekete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37724" y="5340548"/>
            <a:ext cx="301430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Az „A" betűt Nabokov a tűz és a fa kettősségével társította: égővörös, mégis sötétté mélyülő tónus.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233" y="2867620"/>
            <a:ext cx="1326237" cy="132623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51233" y="4493062"/>
            <a:ext cx="301430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„N" — elefántcsont és arany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4151233" y="5340548"/>
            <a:ext cx="301430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Az „N" finom sárgás árnyalatot hordoz, a régi pergamen és a napfény keverékét idézve.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743" y="2867620"/>
            <a:ext cx="1326237" cy="132623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64743" y="4493062"/>
            <a:ext cx="301430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„V" — ibolya és mályvaszín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7464743" y="5340548"/>
            <a:ext cx="301430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Saját keresztnevének első betűje, a „V", Nabokov számára mélyen lila — szinte liturgikus tónusú.</a:t>
            </a:r>
            <a:endParaRPr lang="en-US" sz="18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8252" y="2867620"/>
            <a:ext cx="1326237" cy="132623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78252" y="4493062"/>
            <a:ext cx="301442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„Z" — acélkék és jégszürke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778252" y="5340548"/>
            <a:ext cx="3014424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„Z" a téli égboltot és a hideg acél felszínét idézi — éles, kristályos kékszürke tónus.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9971" y="575429"/>
            <a:ext cx="6337459" cy="604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A szinesztézia funkciója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719971" y="1445538"/>
            <a:ext cx="7704058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Stílus, karakterfejlődés és olvasói élmény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19971" y="1950363"/>
            <a:ext cx="7704058" cy="1783437"/>
          </a:xfrm>
          <a:prstGeom prst="roundRect">
            <a:avLst>
              <a:gd name="adj" fmla="val 6153"/>
            </a:avLst>
          </a:prstGeom>
          <a:solidFill>
            <a:srgbClr val="0C0A33"/>
          </a:solidFill>
          <a:ln w="22860">
            <a:solidFill>
              <a:srgbClr val="44426B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97111" y="1950363"/>
            <a:ext cx="91440" cy="1783437"/>
          </a:xfrm>
          <a:prstGeom prst="roundRect">
            <a:avLst>
              <a:gd name="adj" fmla="val 33746"/>
            </a:avLst>
          </a:prstGeom>
          <a:solidFill>
            <a:srgbClr val="8061FF"/>
          </a:solidFill>
          <a:ln/>
        </p:spPr>
      </p:sp>
      <p:sp>
        <p:nvSpPr>
          <p:cNvPr id="7" name="Text 4"/>
          <p:cNvSpPr/>
          <p:nvPr/>
        </p:nvSpPr>
        <p:spPr>
          <a:xfrm>
            <a:off x="1017032" y="2178844"/>
            <a:ext cx="2420183" cy="302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Stíluseszköz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017032" y="2587347"/>
            <a:ext cx="7178516" cy="917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szinesztéziás leírások Nabokov prózájában rendkívüli érzékiséget teremtenek — a szavak nemcsak olvashatók, hanem „láthatók" és „hallhatók" is, megduplázva az esztétikai hatást.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19971" y="3910489"/>
            <a:ext cx="7704058" cy="1783437"/>
          </a:xfrm>
          <a:prstGeom prst="roundRect">
            <a:avLst>
              <a:gd name="adj" fmla="val 6153"/>
            </a:avLst>
          </a:prstGeom>
          <a:solidFill>
            <a:srgbClr val="0C0A33"/>
          </a:solidFill>
          <a:ln w="22860">
            <a:solidFill>
              <a:srgbClr val="44426B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97111" y="3910489"/>
            <a:ext cx="91440" cy="1783437"/>
          </a:xfrm>
          <a:prstGeom prst="roundRect">
            <a:avLst>
              <a:gd name="adj" fmla="val 33746"/>
            </a:avLst>
          </a:prstGeom>
          <a:solidFill>
            <a:srgbClr val="8061FF"/>
          </a:solidFill>
          <a:ln/>
        </p:spPr>
      </p:sp>
      <p:sp>
        <p:nvSpPr>
          <p:cNvPr id="11" name="Text 8"/>
          <p:cNvSpPr/>
          <p:nvPr/>
        </p:nvSpPr>
        <p:spPr>
          <a:xfrm>
            <a:off x="1017032" y="4138970"/>
            <a:ext cx="2420183" cy="302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Karaktermélység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017032" y="4547473"/>
            <a:ext cx="7178516" cy="917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Nabokov szinesztéta hőseit belülről rajzolja meg: az érzékek összeolvadása a szereplő személyiségének, memóriájának és identitásának kifejeződése lesz — nem puszta díszítőelem.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19971" y="5870615"/>
            <a:ext cx="7704058" cy="1783437"/>
          </a:xfrm>
          <a:prstGeom prst="roundRect">
            <a:avLst>
              <a:gd name="adj" fmla="val 6153"/>
            </a:avLst>
          </a:prstGeom>
          <a:solidFill>
            <a:srgbClr val="0C0A33"/>
          </a:solidFill>
          <a:ln w="22860">
            <a:solidFill>
              <a:srgbClr val="44426B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697111" y="5870615"/>
            <a:ext cx="91440" cy="1783437"/>
          </a:xfrm>
          <a:prstGeom prst="roundRect">
            <a:avLst>
              <a:gd name="adj" fmla="val 33746"/>
            </a:avLst>
          </a:prstGeom>
          <a:solidFill>
            <a:srgbClr val="8061FF"/>
          </a:solidFill>
          <a:ln/>
        </p:spPr>
      </p:sp>
      <p:sp>
        <p:nvSpPr>
          <p:cNvPr id="15" name="Text 12"/>
          <p:cNvSpPr/>
          <p:nvPr/>
        </p:nvSpPr>
        <p:spPr>
          <a:xfrm>
            <a:off x="1017032" y="6099096"/>
            <a:ext cx="2420183" cy="302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Olvasói bevonás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1017032" y="6507599"/>
            <a:ext cx="7178516" cy="917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szinesztéziás képek az olvasót aktív résztvevővé teszik — saját érzékeikkel töltik ki a leírások réseit, személyes és megismételhetetlen olvasói élményt alkotva.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5440" y="1187768"/>
            <a:ext cx="6530102" cy="5854065"/>
          </a:xfrm>
          <a:prstGeom prst="roundRect">
            <a:avLst>
              <a:gd name="adj" fmla="val 613"/>
            </a:avLst>
          </a:prstGeom>
          <a:solidFill>
            <a:srgbClr val="8061FF"/>
          </a:solidFill>
          <a:ln/>
        </p:spPr>
      </p:sp>
      <p:sp>
        <p:nvSpPr>
          <p:cNvPr id="3" name="Shape 1"/>
          <p:cNvSpPr/>
          <p:nvPr/>
        </p:nvSpPr>
        <p:spPr>
          <a:xfrm>
            <a:off x="904756" y="1456968"/>
            <a:ext cx="1480304" cy="465058"/>
          </a:xfrm>
          <a:prstGeom prst="roundRect">
            <a:avLst>
              <a:gd name="adj" fmla="val 6177"/>
            </a:avLst>
          </a:prstGeom>
          <a:noFill/>
          <a:ln w="7620">
            <a:solidFill>
              <a:srgbClr val="8061F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5965" y="1536383"/>
            <a:ext cx="1177885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806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LOLITA, 1955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904756" y="2017752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„Lolita"</a:t>
            </a:r>
            <a:endParaRPr lang="en-US" sz="3500" dirty="0"/>
          </a:p>
        </p:txBody>
      </p:sp>
      <p:sp>
        <p:nvSpPr>
          <p:cNvPr id="6" name="Text 4"/>
          <p:cNvSpPr/>
          <p:nvPr/>
        </p:nvSpPr>
        <p:spPr>
          <a:xfrm>
            <a:off x="904756" y="2820353"/>
            <a:ext cx="6051471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Humbert Humbert narrációjában a szinesztézia az obszesszív emlékezet eszköze. Lolita neve maga is szinte vizuálisan kódolt: a „Lo-li-ta" szótagok ritmusa és hangzása Nabokov saját hangszín-érzékelésével fonódik össze, a szöveg zenei és képi egyszerre.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7614761" y="1456968"/>
            <a:ext cx="2117527" cy="449818"/>
          </a:xfrm>
          <a:prstGeom prst="roundRect">
            <a:avLst>
              <a:gd name="adj" fmla="val 6386"/>
            </a:avLst>
          </a:prstGeom>
          <a:solidFill>
            <a:srgbClr val="0F004D"/>
          </a:solidFill>
          <a:ln/>
        </p:spPr>
      </p:sp>
      <p:sp>
        <p:nvSpPr>
          <p:cNvPr id="8" name="Text 6"/>
          <p:cNvSpPr/>
          <p:nvPr/>
        </p:nvSpPr>
        <p:spPr>
          <a:xfrm>
            <a:off x="7758351" y="1528763"/>
            <a:ext cx="1830348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HALVÁNY TŰZ, 1962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7614761" y="2002512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„Halvány tűz"</a:t>
            </a:r>
            <a:endParaRPr lang="en-US" sz="3500" dirty="0"/>
          </a:p>
        </p:txBody>
      </p:sp>
      <p:sp>
        <p:nvSpPr>
          <p:cNvPr id="10" name="Text 8"/>
          <p:cNvSpPr/>
          <p:nvPr/>
        </p:nvSpPr>
        <p:spPr>
          <a:xfrm>
            <a:off x="7614761" y="2805113"/>
            <a:ext cx="6185535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John Shade költő-hőse egész életét a szavak és a fény kölcsönhatásának szenteli. A regény versbetétjei tele vannak szinesztéziás metaforákkal: a hangok fénylenek, a fények zúgnak — Nabokov legkísérletezőbb műve e téren.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7614761" y="4989433"/>
            <a:ext cx="6185535" cy="1783199"/>
          </a:xfrm>
          <a:prstGeom prst="roundRect">
            <a:avLst>
              <a:gd name="adj" fmla="val 2014"/>
            </a:avLst>
          </a:prstGeom>
          <a:solidFill>
            <a:srgbClr val="0F004D"/>
          </a:solidFill>
          <a:ln/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077" y="5345787"/>
            <a:ext cx="299204" cy="239316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8392597" y="5288518"/>
            <a:ext cx="516838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regény Shade 999 soros versét és Kinbote kommentárját ötvözi — maga a szerkezet is érzékek játéka.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758" y="637342"/>
            <a:ext cx="5192435" cy="649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Záró gondolatok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6258758" y="1591508"/>
            <a:ext cx="7599283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szinesztézia </a:t>
            </a:r>
            <a:r>
              <a:rPr lang="en-US" sz="1700" dirty="0">
                <a:solidFill>
                  <a:srgbClr val="806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maradandó hatása</a:t>
            </a:r>
            <a:r>
              <a:rPr lang="en-US" sz="17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az irodalomban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258758" y="2159437"/>
            <a:ext cx="496491" cy="496491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sp>
        <p:nvSpPr>
          <p:cNvPr id="6" name="Text 3"/>
          <p:cNvSpPr/>
          <p:nvPr/>
        </p:nvSpPr>
        <p:spPr>
          <a:xfrm>
            <a:off x="6958608" y="2235279"/>
            <a:ext cx="3533418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Több mint különlegesség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958608" y="2681883"/>
            <a:ext cx="6899434" cy="1017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Nabokov a szinesztéziát nem mint kuriózumot, hanem mint az emberi érzékelés mélyebb rétegét tárta fel — emlékeztetve arra, hogy a valóság sokszor gazdagabb, mint amit egy érzékszervvel befogadunk.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258758" y="4105989"/>
            <a:ext cx="496491" cy="496491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sp>
        <p:nvSpPr>
          <p:cNvPr id="9" name="Text 6"/>
          <p:cNvSpPr/>
          <p:nvPr/>
        </p:nvSpPr>
        <p:spPr>
          <a:xfrm>
            <a:off x="6958608" y="4181832"/>
            <a:ext cx="2596158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Irodalmi örökség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6958608" y="4628436"/>
            <a:ext cx="6899434" cy="1017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Nabokov nyomán az irodalom egyre bátrabban nyúl az érzékek keveredéséhez. A szinesztézia ma már poétikai fogalom is — a multiszenzoriális próza egyik úttörő mesterétől kaptuk.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258758" y="6052542"/>
            <a:ext cx="496491" cy="496491"/>
          </a:xfrm>
          <a:prstGeom prst="roundRect">
            <a:avLst>
              <a:gd name="adj" fmla="val 6667"/>
            </a:avLst>
          </a:prstGeom>
          <a:solidFill>
            <a:srgbClr val="2B2952"/>
          </a:solidFill>
          <a:ln/>
        </p:spPr>
      </p:sp>
      <p:sp>
        <p:nvSpPr>
          <p:cNvPr id="12" name="Text 9"/>
          <p:cNvSpPr/>
          <p:nvPr/>
        </p:nvSpPr>
        <p:spPr>
          <a:xfrm>
            <a:off x="6958608" y="6128385"/>
            <a:ext cx="3309342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Meghívás az olvasónak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6958608" y="6574988"/>
            <a:ext cx="6899434" cy="1017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Minden olvasó más-más színben látja a betűket — Nabokov munkássága arra hív, hogy figyeljünk saját belső érzékeléseinkre, és fedezzük fel az irodalom egyéni, szubjektív dimenzióját.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Egyéni</PresentationFormat>
  <Paragraphs>0</Paragraphs>
  <Slides>7</Slides>
  <Notes>7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8" baseType="lpstr"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/>
  <cp:lastModifiedBy>Daniel Fekete</cp:lastModifiedBy>
  <cp:revision>3</cp:revision>
  <dcterms:created xsi:type="dcterms:W3CDTF">2026-04-28T05:36:36Z</dcterms:created>
  <dcterms:modified xsi:type="dcterms:W3CDTF">2026-04-28T05:40:52Z</dcterms:modified>
</cp:coreProperties>
</file>